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  <p:sldMasterId id="2147483869" r:id="rId2"/>
  </p:sldMasterIdLst>
  <p:notesMasterIdLst>
    <p:notesMasterId r:id="rId24"/>
  </p:notesMasterIdLst>
  <p:handoutMasterIdLst>
    <p:handoutMasterId r:id="rId25"/>
  </p:handoutMasterIdLst>
  <p:sldIdLst>
    <p:sldId id="298" r:id="rId3"/>
    <p:sldId id="315" r:id="rId4"/>
    <p:sldId id="348" r:id="rId5"/>
    <p:sldId id="349" r:id="rId6"/>
    <p:sldId id="350" r:id="rId7"/>
    <p:sldId id="351" r:id="rId8"/>
    <p:sldId id="354" r:id="rId9"/>
    <p:sldId id="352" r:id="rId10"/>
    <p:sldId id="353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8"/>
    <a:srgbClr val="00005C"/>
    <a:srgbClr val="EAEAEA"/>
    <a:srgbClr val="CC00FF"/>
    <a:srgbClr val="2B2BAB"/>
    <a:srgbClr val="E99C2B"/>
    <a:srgbClr val="0CB3DA"/>
    <a:srgbClr val="C0C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3" autoAdjust="0"/>
    <p:restoredTop sz="97844" autoAdjust="0"/>
  </p:normalViewPr>
  <p:slideViewPr>
    <p:cSldViewPr snapToGrid="0">
      <p:cViewPr>
        <p:scale>
          <a:sx n="75" d="100"/>
          <a:sy n="75" d="100"/>
        </p:scale>
        <p:origin x="-1200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D086732-7492-43EB-963A-3DE31B027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15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B196853-EE54-418E-BC5C-D376636A2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85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B9CE1C05-10ED-42ED-819F-3A32AB2E0F4F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E6016D2A-0085-474D-BD38-F02942C0BD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4327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800200-DA9D-46C5-A6C2-40862F7381C0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1E31-69ED-4963-995F-1C0FC309D7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EAAAF-8009-45CB-9202-C7819E7DFF63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8C024-F2D3-49F4-9AE4-FF191130F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300" y="304800"/>
            <a:ext cx="866775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14363" y="1752600"/>
            <a:ext cx="866775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60400" y="6245225"/>
            <a:ext cx="2146300" cy="476250"/>
          </a:xfrm>
        </p:spPr>
        <p:txBody>
          <a:bodyPr/>
          <a:lstStyle>
            <a:lvl1pPr>
              <a:defRPr/>
            </a:lvl1pPr>
          </a:lstStyle>
          <a:p>
            <a:fld id="{E65BFDC5-4E75-4F7C-8231-C4601162C1AD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146300" cy="476250"/>
          </a:xfrm>
        </p:spPr>
        <p:txBody>
          <a:bodyPr/>
          <a:lstStyle>
            <a:lvl1pPr>
              <a:defRPr/>
            </a:lvl1pPr>
          </a:lstStyle>
          <a:p>
            <a:fld id="{540F674B-0D39-4099-8CC1-C347106868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14363" y="304800"/>
            <a:ext cx="8675687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60400" y="6245225"/>
            <a:ext cx="2146300" cy="476250"/>
          </a:xfrm>
        </p:spPr>
        <p:txBody>
          <a:bodyPr/>
          <a:lstStyle>
            <a:lvl1pPr>
              <a:defRPr/>
            </a:lvl1pPr>
          </a:lstStyle>
          <a:p>
            <a:fld id="{A46084F2-F70D-4C22-B5F9-8DE9274FE7D5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146300" cy="476250"/>
          </a:xfrm>
        </p:spPr>
        <p:txBody>
          <a:bodyPr/>
          <a:lstStyle>
            <a:lvl1pPr>
              <a:defRPr/>
            </a:lvl1pPr>
          </a:lstStyle>
          <a:p>
            <a:fld id="{68C6FCF2-AFC0-4834-95D4-28B785D209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746625" y="-7938"/>
            <a:ext cx="5159375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2BE1D1-396D-4658-91E4-19E75147CCB1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8B57-EF47-4E69-942E-BA6C78F93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746625" y="-7938"/>
            <a:ext cx="5159375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B67A7-A640-4249-BF99-625B10A695B3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E00B7-8939-4356-8DE9-8D2ADEE6D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D1FD9-95B0-4894-AE2B-54E4C49F0B63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02A1B-592A-43D7-BC63-AEF1731BA9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3889AA-2858-492F-B167-296EFDEB68F3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2668A-6511-4BD1-98E4-B9DFA02D9E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9C157-AD14-43EA-A800-C3832F5E6886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7D615-6522-40A8-88C9-E72B79A9C5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A3A27D-E3F5-4FF5-B04D-111EE49B92E8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C1EAC-01DD-4FD9-AC23-E58773F8AD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02C7A-2B28-4D69-BE21-EB2562DCB836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04564-4DD2-4561-AAD1-BC72B88E6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B8F51E-6275-46D3-A4FA-A87D9EEF910F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4633-F7AB-455D-A883-CF2D0A96E5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58160F-C0DF-4B53-97BA-8D11B968B5E9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0E3A8-F779-4DC7-B5EB-1EE7D97E59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961BFA-2407-464C-9BB7-6FB17F8DDABC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4FC02-0DFC-4A00-BFDC-0A3973C135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660400" y="1566863"/>
            <a:ext cx="8621713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83301" name="Line 5"/>
          <p:cNvSpPr>
            <a:spLocks noChangeShapeType="1"/>
          </p:cNvSpPr>
          <p:nvPr/>
        </p:nvSpPr>
        <p:spPr bwMode="auto">
          <a:xfrm flipV="1">
            <a:off x="660400" y="617220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FF77243A-E662-4B1F-8A39-DB7A6F16B0F6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1833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33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8EE6911-DBF6-4978-A5AD-CFB55379C50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Заголовок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8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</a:defRPr>
            </a:lvl1pPr>
          </a:lstStyle>
          <a:p>
            <a:fld id="{32FD8350-9EFA-409F-B580-7FE8D3AA9A29}" type="datetime1">
              <a:rPr lang="ru-RU"/>
              <a:pPr/>
              <a:t>24.10.2013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</a:defRPr>
            </a:lvl1pPr>
          </a:lstStyle>
          <a:p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D712591-64D3-4E3D-8D24-91DC4338A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 txBox="1">
            <a:spLocks noGrp="1"/>
          </p:cNvSpPr>
          <p:nvPr/>
        </p:nvSpPr>
        <p:spPr>
          <a:xfrm>
            <a:off x="8597900" y="6188075"/>
            <a:ext cx="1308100" cy="6699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08000" y="2882900"/>
            <a:ext cx="9144000" cy="156966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Reform and Modernization of Russian Statistics. New Challenges in Data Collection and Compilation</a:t>
            </a:r>
            <a:endParaRPr lang="ru-RU" sz="3200" dirty="0"/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9" name="Picture 4" descr="shap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96900" y="4851400"/>
            <a:ext cx="9144000" cy="95410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b="1" dirty="0" smtClean="0"/>
              <a:t>International Seminar on Modernizing Official Statistics:</a:t>
            </a:r>
          </a:p>
          <a:p>
            <a:pPr algn="r"/>
            <a:r>
              <a:rPr lang="en-US" sz="1400" b="1" dirty="0" smtClean="0"/>
              <a:t>Meeting Productivity and New Data Challenges</a:t>
            </a:r>
          </a:p>
          <a:p>
            <a:pPr algn="r"/>
            <a:r>
              <a:rPr lang="en-US" sz="1400" dirty="0" smtClean="0"/>
              <a:t>24 - 26 October, 2013</a:t>
            </a:r>
          </a:p>
          <a:p>
            <a:pPr algn="r"/>
            <a:r>
              <a:rPr lang="en-US" sz="1400" dirty="0" smtClean="0"/>
              <a:t>Tianjin, People’s Republic of China</a:t>
            </a:r>
            <a:endParaRPr lang="ru-RU" sz="1400" dirty="0"/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175" y="925513"/>
            <a:ext cx="16716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10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b="1" dirty="0" smtClean="0"/>
              <a:t>Integrated Framework of Collection, Processing, Storage and Provision of Information (subsystems)</a:t>
            </a:r>
            <a:endParaRPr lang="ru-RU" sz="23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478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/>
            <a:r>
              <a:rPr lang="en-US" sz="2800" dirty="0" smtClean="0"/>
              <a:t>United normative and reference information basing on catalogue of statistical indicators </a:t>
            </a:r>
          </a:p>
          <a:p>
            <a:pPr lvl="0"/>
            <a:endParaRPr lang="ru-RU" sz="1200" dirty="0" smtClean="0"/>
          </a:p>
          <a:p>
            <a:pPr lvl="0"/>
            <a:r>
              <a:rPr lang="en-US" sz="2800" dirty="0" smtClean="0"/>
              <a:t>Interconnected registers</a:t>
            </a:r>
          </a:p>
          <a:p>
            <a:pPr lvl="0"/>
            <a:endParaRPr lang="ru-RU" sz="1200" dirty="0" smtClean="0"/>
          </a:p>
          <a:p>
            <a:pPr lvl="0"/>
            <a:r>
              <a:rPr lang="en-US" sz="2800" dirty="0" smtClean="0"/>
              <a:t>Unified software tools</a:t>
            </a:r>
          </a:p>
          <a:p>
            <a:pPr lvl="0"/>
            <a:endParaRPr lang="ru-RU" sz="1200" dirty="0" smtClean="0"/>
          </a:p>
          <a:p>
            <a:pPr lvl="0"/>
            <a:r>
              <a:rPr lang="en-US" sz="2800" dirty="0" smtClean="0"/>
              <a:t>Data Warehouse</a:t>
            </a:r>
          </a:p>
          <a:p>
            <a:pPr lvl="0"/>
            <a:endParaRPr lang="ru-RU" sz="1200" dirty="0" smtClean="0"/>
          </a:p>
          <a:p>
            <a:pPr lvl="0"/>
            <a:r>
              <a:rPr lang="en-US" sz="2800" dirty="0" smtClean="0"/>
              <a:t>Universal subsystem of data transferring</a:t>
            </a:r>
            <a:endParaRPr lang="ru-RU" sz="2800" dirty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11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Realization of Federal Plan </a:t>
            </a:r>
            <a:br>
              <a:rPr lang="en-US" sz="2800" b="1" dirty="0" smtClean="0"/>
            </a:br>
            <a:r>
              <a:rPr lang="en-US" sz="2800" b="1" dirty="0" smtClean="0"/>
              <a:t>of Statistical Works and Production Plan</a:t>
            </a:r>
            <a:endParaRPr lang="ru-RU" sz="28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478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/>
            <a:r>
              <a:rPr lang="en-US" sz="3200" dirty="0" smtClean="0"/>
              <a:t>250 statistical surveys</a:t>
            </a:r>
          </a:p>
          <a:p>
            <a:pPr lvl="0"/>
            <a:endParaRPr lang="ru-RU" sz="3200" dirty="0" smtClean="0"/>
          </a:p>
          <a:p>
            <a:pPr lvl="0"/>
            <a:r>
              <a:rPr lang="en-US" sz="3200" dirty="0" smtClean="0"/>
              <a:t>600 statistical works annually</a:t>
            </a:r>
          </a:p>
          <a:p>
            <a:pPr lvl="0"/>
            <a:endParaRPr lang="ru-RU" sz="3200" dirty="0" smtClean="0"/>
          </a:p>
          <a:p>
            <a:pPr lvl="0"/>
            <a:r>
              <a:rPr lang="en-US" sz="3200" dirty="0" smtClean="0"/>
              <a:t>260 statistical forms</a:t>
            </a:r>
          </a:p>
          <a:p>
            <a:pPr lvl="0"/>
            <a:endParaRPr lang="ru-RU" sz="3200" dirty="0" smtClean="0"/>
          </a:p>
          <a:p>
            <a:pPr lvl="0"/>
            <a:r>
              <a:rPr lang="en-US" sz="3200" dirty="0" smtClean="0"/>
              <a:t>15 billion of indicators processed annually</a:t>
            </a:r>
            <a:endParaRPr lang="ru-RU" sz="3200" dirty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12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Electronic Data Description </a:t>
            </a:r>
            <a:endParaRPr lang="ru-RU" sz="32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478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/>
            <a:r>
              <a:rPr lang="en-US" sz="2200" dirty="0" smtClean="0"/>
              <a:t>general portrait of statistical units</a:t>
            </a:r>
          </a:p>
          <a:p>
            <a:pPr lvl="0"/>
            <a:r>
              <a:rPr lang="en-US" sz="2200" dirty="0" smtClean="0"/>
              <a:t>schemes of information flows</a:t>
            </a:r>
          </a:p>
          <a:p>
            <a:pPr lvl="0"/>
            <a:r>
              <a:rPr lang="en-US" sz="2200" dirty="0" smtClean="0"/>
              <a:t>regulations for processing and compiling of information on regional and federal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classifications and guidelines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overview of input and output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algorithms of data transformation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description of pre-defined tables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methods of data storage in databases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methods of data download to processing complexes</a:t>
            </a:r>
          </a:p>
          <a:p>
            <a:pPr lvl="0"/>
            <a:r>
              <a:rPr lang="en-US" sz="2200" dirty="0" smtClean="0"/>
              <a:t>ways of further data dissemination</a:t>
            </a: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13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Scheme of Data Collection and Processing</a:t>
            </a:r>
            <a:endParaRPr lang="ru-RU" sz="28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765300"/>
            <a:ext cx="2438400" cy="1397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200" dirty="0" smtClean="0"/>
              <a:t>Approved Statistical Work</a:t>
            </a: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41700" y="1790700"/>
            <a:ext cx="24384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Catalogue of Indicators (codes)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604000" y="1790700"/>
            <a:ext cx="24384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Electronic Data Description (metadata)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6900" y="3708400"/>
            <a:ext cx="29464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Complex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Data Collection and Processing (software)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340100" y="3733800"/>
            <a:ext cx="31496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Collection and primary processing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en-US" sz="2200" kern="0" dirty="0" smtClean="0">
                <a:latin typeface="+mn-lt"/>
              </a:rPr>
              <a:t>	(regional level)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388100" y="3784600"/>
            <a:ext cx="31496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Aggregates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en-US" sz="2200" kern="0" dirty="0" smtClean="0">
                <a:latin typeface="+mn-lt"/>
              </a:rPr>
              <a:t>	(Federal level)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908300" y="2108200"/>
            <a:ext cx="520700" cy="11303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121400" y="2120900"/>
            <a:ext cx="520700" cy="11303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9093200" y="2197100"/>
            <a:ext cx="520700" cy="11303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55600" y="4292600"/>
            <a:ext cx="520700" cy="11303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365500" y="4318000"/>
            <a:ext cx="520700" cy="11303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261100" y="4381500"/>
            <a:ext cx="520700" cy="11303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14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Quick Dissemination</a:t>
            </a:r>
            <a:endParaRPr lang="ru-RU" sz="32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351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/>
            <a:r>
              <a:rPr lang="en-US" sz="2400" b="1" dirty="0" smtClean="0"/>
              <a:t>Production data and Production Indices </a:t>
            </a:r>
          </a:p>
          <a:p>
            <a:pPr lvl="0">
              <a:buNone/>
            </a:pPr>
            <a:r>
              <a:rPr lang="en-US" sz="2400" b="1" dirty="0" smtClean="0"/>
              <a:t>	– 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day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Consumer prices and ICP </a:t>
            </a:r>
          </a:p>
          <a:p>
            <a:pPr lvl="0">
              <a:buNone/>
            </a:pPr>
            <a:r>
              <a:rPr lang="en-US" sz="2400" b="1" dirty="0" smtClean="0"/>
              <a:t>	– 6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day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Bulletin on Economic and Social Situation </a:t>
            </a:r>
          </a:p>
          <a:p>
            <a:pPr lvl="0">
              <a:buNone/>
            </a:pPr>
            <a:r>
              <a:rPr lang="en-US" sz="2400" b="1" dirty="0" smtClean="0"/>
              <a:t>	– 12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day</a:t>
            </a: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15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Drivers of Modernization</a:t>
            </a:r>
            <a:endParaRPr lang="ru-RU" sz="32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478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/>
            <a:r>
              <a:rPr lang="en-US" sz="2400" dirty="0" smtClean="0"/>
              <a:t>dynamic process of economic modernization and social improvements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2400" dirty="0" smtClean="0"/>
              <a:t>new economic and social phenomena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2400" dirty="0" smtClean="0"/>
              <a:t>new IT opportunities 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2400" dirty="0" smtClean="0"/>
              <a:t>wider demand for official statistics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2400" dirty="0" smtClean="0"/>
              <a:t>more data, in timelier manner, more detailed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2200" dirty="0" smtClean="0"/>
              <a:t>open data</a:t>
            </a: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16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Elements of Modernization </a:t>
            </a:r>
            <a:br>
              <a:rPr lang="en-US" sz="3200" b="1" dirty="0" smtClean="0"/>
            </a:br>
            <a:r>
              <a:rPr lang="en-US" sz="3200" b="1" dirty="0" smtClean="0"/>
              <a:t>in Data Production</a:t>
            </a:r>
            <a:endParaRPr lang="ru-RU" sz="32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478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/>
            <a:r>
              <a:rPr lang="en-US" sz="2200" b="1" dirty="0" smtClean="0"/>
              <a:t>Information system: </a:t>
            </a:r>
            <a:r>
              <a:rPr lang="en-US" sz="2200" dirty="0" smtClean="0"/>
              <a:t>centralization and unification</a:t>
            </a:r>
          </a:p>
          <a:p>
            <a:pPr lvl="0">
              <a:buNone/>
            </a:pPr>
            <a:r>
              <a:rPr lang="en-US" sz="2200" dirty="0" smtClean="0"/>
              <a:t>	Advantages: 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lower costs of data collection and processing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cutting time between data collection and dissemination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integration of data for NA and IOT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b="1" dirty="0" smtClean="0"/>
              <a:t>Questionnaires:</a:t>
            </a:r>
            <a:r>
              <a:rPr lang="en-US" sz="2200" dirty="0" smtClean="0"/>
              <a:t> prioritization</a:t>
            </a:r>
          </a:p>
          <a:p>
            <a:pPr lvl="0">
              <a:buNone/>
            </a:pPr>
            <a:r>
              <a:rPr lang="en-US" sz="2200" dirty="0" smtClean="0"/>
              <a:t>	Advantages: 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optimized number of forms and indicators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less response burden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budget economy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0"/>
            <a:endParaRPr lang="en-US" sz="2200" dirty="0" smtClean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17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Elements of Modernization </a:t>
            </a:r>
            <a:br>
              <a:rPr lang="en-US" sz="3200" b="1" dirty="0" smtClean="0"/>
            </a:br>
            <a:r>
              <a:rPr lang="en-US" sz="3200" b="1" dirty="0" smtClean="0"/>
              <a:t>in Data Production (cont’d 1)</a:t>
            </a:r>
            <a:endParaRPr lang="ru-RU" sz="32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859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r>
              <a:rPr lang="en-US" sz="2200" b="1" dirty="0" smtClean="0"/>
              <a:t>Data collection: </a:t>
            </a:r>
            <a:r>
              <a:rPr lang="en-US" sz="2200" dirty="0" smtClean="0"/>
              <a:t>electronic forms, PDA</a:t>
            </a:r>
          </a:p>
          <a:p>
            <a:pPr lvl="0">
              <a:buNone/>
            </a:pPr>
            <a:r>
              <a:rPr lang="en-US" sz="2200" dirty="0" smtClean="0"/>
              <a:t>	Advantages: 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less routine for regional staff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minimization of time period for data collection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no paper forms to be provided to respondents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fewer reports with errors thanks to special controls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less administrative sanctions for errors</a:t>
            </a:r>
            <a:endParaRPr lang="en-US" sz="2200" dirty="0" smtClean="0"/>
          </a:p>
          <a:p>
            <a:r>
              <a:rPr lang="en-US" sz="2200" b="1" dirty="0" smtClean="0"/>
              <a:t>Registers:</a:t>
            </a:r>
            <a:r>
              <a:rPr lang="en-US" sz="2200" dirty="0" smtClean="0"/>
              <a:t> more administrative data</a:t>
            </a:r>
          </a:p>
          <a:p>
            <a:pPr lvl="0">
              <a:buNone/>
            </a:pPr>
            <a:r>
              <a:rPr lang="en-US" sz="2200" dirty="0" smtClean="0"/>
              <a:t>	Advantages: 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better quality of Register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business demography and profiling</a:t>
            </a:r>
          </a:p>
          <a:p>
            <a:pPr lvl="0"/>
            <a:endParaRPr lang="en-US" sz="2200" dirty="0" smtClean="0"/>
          </a:p>
          <a:p>
            <a:pPr lvl="0"/>
            <a:endParaRPr lang="en-US" sz="2200" dirty="0" smtClean="0"/>
          </a:p>
          <a:p>
            <a:pPr lvl="0"/>
            <a:endParaRPr lang="en-US" sz="2200" dirty="0" smtClean="0"/>
          </a:p>
          <a:p>
            <a:pPr lvl="0"/>
            <a:r>
              <a:rPr lang="en-US" sz="2200" b="1" dirty="0" smtClean="0"/>
              <a:t>National Accounts: </a:t>
            </a:r>
            <a:r>
              <a:rPr lang="en-US" sz="2200" dirty="0" smtClean="0"/>
              <a:t>2-level system</a:t>
            </a:r>
          </a:p>
          <a:p>
            <a:pPr lvl="0"/>
            <a:endParaRPr lang="en-US" sz="2200" dirty="0" smtClean="0"/>
          </a:p>
          <a:p>
            <a:pPr lvl="0"/>
            <a:r>
              <a:rPr lang="en-US" sz="2200" b="1" dirty="0" smtClean="0"/>
              <a:t>Statistical surveys: </a:t>
            </a:r>
            <a:r>
              <a:rPr lang="en-US" sz="2200" dirty="0" smtClean="0"/>
              <a:t>program of linked modules</a:t>
            </a:r>
          </a:p>
          <a:p>
            <a:pPr lvl="0"/>
            <a:endParaRPr lang="en-US" sz="2200" dirty="0" smtClean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18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Elements of Modernization </a:t>
            </a:r>
            <a:br>
              <a:rPr lang="en-US" sz="3200" b="1" dirty="0" smtClean="0"/>
            </a:br>
            <a:r>
              <a:rPr lang="en-US" sz="3200" b="1" dirty="0" smtClean="0"/>
              <a:t>in Data Production (cont’d 2)</a:t>
            </a:r>
            <a:endParaRPr lang="ru-RU" sz="32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859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r>
              <a:rPr lang="en-US" sz="2200" b="1" dirty="0" smtClean="0"/>
              <a:t>National Accounts: </a:t>
            </a:r>
            <a:r>
              <a:rPr lang="en-US" sz="2200" dirty="0" smtClean="0"/>
              <a:t>2-level system </a:t>
            </a:r>
          </a:p>
          <a:p>
            <a:pPr lvl="0">
              <a:buNone/>
            </a:pPr>
            <a:r>
              <a:rPr lang="en-US" sz="2200" dirty="0" smtClean="0"/>
              <a:t>	Advantages: 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higher quality of information for regional accounts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automation of some labor-intensive operations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save time for data compilation</a:t>
            </a:r>
          </a:p>
          <a:p>
            <a:pPr lvl="1">
              <a:buNone/>
            </a:pPr>
            <a:endParaRPr lang="en-US" sz="2200" dirty="0" smtClean="0"/>
          </a:p>
          <a:p>
            <a:endParaRPr lang="en-US" sz="2200" dirty="0" smtClean="0"/>
          </a:p>
          <a:p>
            <a:pPr lvl="0"/>
            <a:endParaRPr lang="en-US" sz="2200" dirty="0" smtClean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 txBox="1">
            <a:spLocks noGrp="1" noChangeArrowheads="1"/>
          </p:cNvSpPr>
          <p:nvPr/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D434115-C43A-4FA0-A0CF-26E0C6304AA2}" type="slidenum">
              <a:rPr lang="ru-RU" sz="1000">
                <a:solidFill>
                  <a:srgbClr val="000000"/>
                </a:solidFill>
              </a:rPr>
              <a:pPr algn="r"/>
              <a:t>19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688337" y="741363"/>
            <a:ext cx="8254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System of Federal Socio-Demographic Surveys</a:t>
            </a:r>
            <a:endParaRPr lang="ru-RU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35980" y="1459385"/>
            <a:ext cx="8999670" cy="2128590"/>
            <a:chOff x="368300" y="1466850"/>
            <a:chExt cx="8307388" cy="2128590"/>
          </a:xfrm>
        </p:grpSpPr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446088" y="1466850"/>
              <a:ext cx="8169275" cy="204787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8144" name="Text Box 3"/>
            <p:cNvSpPr txBox="1">
              <a:spLocks noChangeArrowheads="1"/>
            </p:cNvSpPr>
            <p:nvPr/>
          </p:nvSpPr>
          <p:spPr bwMode="auto">
            <a:xfrm>
              <a:off x="3641725" y="1971675"/>
              <a:ext cx="1606550" cy="159274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smtClean="0">
                  <a:latin typeface="Times New Roman" pitchFamily="18" charset="0"/>
                </a:rPr>
                <a:t>TIME BUDGET</a:t>
              </a:r>
            </a:p>
            <a:p>
              <a:pPr algn="ctr">
                <a:spcBef>
                  <a:spcPct val="50000"/>
                </a:spcBef>
              </a:pPr>
              <a:endParaRPr lang="en-US" sz="1000" b="1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800" b="1" dirty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1050" dirty="0" smtClean="0">
                  <a:latin typeface="Times New Roman" pitchFamily="18" charset="0"/>
                </a:rPr>
                <a:t>201</a:t>
              </a:r>
              <a:r>
                <a:rPr lang="en-US" sz="1050" dirty="0" smtClean="0">
                  <a:latin typeface="Times New Roman" pitchFamily="18" charset="0"/>
                </a:rPr>
                <a:t>4</a:t>
              </a:r>
              <a:r>
                <a:rPr lang="ru-RU" sz="1050" dirty="0" smtClean="0">
                  <a:latin typeface="Times New Roman" pitchFamily="18" charset="0"/>
                </a:rPr>
                <a:t> – 10 </a:t>
              </a:r>
              <a:r>
                <a:rPr lang="en-US" sz="1050" dirty="0" smtClean="0">
                  <a:latin typeface="Times New Roman" pitchFamily="18" charset="0"/>
                </a:rPr>
                <a:t>000 households</a:t>
              </a:r>
              <a:endParaRPr lang="ru-RU" sz="1050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050" dirty="0" smtClean="0">
                  <a:latin typeface="Times New Roman" pitchFamily="18" charset="0"/>
                </a:rPr>
                <a:t>from</a:t>
              </a:r>
              <a:r>
                <a:rPr lang="ru-RU" sz="1050" dirty="0" smtClean="0">
                  <a:latin typeface="Times New Roman" pitchFamily="18" charset="0"/>
                </a:rPr>
                <a:t> 201</a:t>
              </a:r>
              <a:r>
                <a:rPr lang="en-US" sz="1050" dirty="0" smtClean="0">
                  <a:latin typeface="Times New Roman" pitchFamily="18" charset="0"/>
                </a:rPr>
                <a:t>9 – 1 in 5 years               45</a:t>
              </a:r>
              <a:r>
                <a:rPr lang="ru-RU" sz="1050" dirty="0" smtClean="0">
                  <a:latin typeface="Times New Roman" pitchFamily="18" charset="0"/>
                </a:rPr>
                <a:t> </a:t>
              </a:r>
              <a:r>
                <a:rPr lang="en-US" sz="1050" dirty="0" smtClean="0">
                  <a:latin typeface="Times New Roman" pitchFamily="18" charset="0"/>
                </a:rPr>
                <a:t>000 households </a:t>
              </a:r>
              <a:endParaRPr lang="ru-RU" sz="1050" b="1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900" dirty="0">
                <a:latin typeface="Times New Roman" pitchFamily="18" charset="0"/>
              </a:endParaRPr>
            </a:p>
          </p:txBody>
        </p:sp>
        <p:sp>
          <p:nvSpPr>
            <p:cNvPr id="48145" name="Text Box 4"/>
            <p:cNvSpPr txBox="1">
              <a:spLocks noChangeArrowheads="1"/>
            </p:cNvSpPr>
            <p:nvPr/>
          </p:nvSpPr>
          <p:spPr bwMode="auto">
            <a:xfrm>
              <a:off x="5180013" y="1973263"/>
              <a:ext cx="1798637" cy="123495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smtClean="0">
                  <a:latin typeface="Times New Roman" pitchFamily="18" charset="0"/>
                </a:rPr>
                <a:t>BEHAVIORAL FACTORS AFFECTED HEALTH STATUS</a:t>
              </a:r>
              <a:r>
                <a:rPr lang="ru-RU" sz="1200" b="1" dirty="0" smtClean="0">
                  <a:latin typeface="Times New Roman" pitchFamily="18" charset="0"/>
                </a:rPr>
                <a:t> </a:t>
              </a:r>
            </a:p>
            <a:p>
              <a:pPr algn="ctr">
                <a:spcBef>
                  <a:spcPct val="50000"/>
                </a:spcBef>
              </a:pPr>
              <a:endParaRPr lang="en-US" sz="800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050" dirty="0" smtClean="0">
                  <a:latin typeface="Times New Roman" pitchFamily="18" charset="0"/>
                </a:rPr>
                <a:t>from</a:t>
              </a:r>
              <a:r>
                <a:rPr lang="ru-RU" sz="1050" dirty="0" smtClean="0">
                  <a:latin typeface="Times New Roman" pitchFamily="18" charset="0"/>
                </a:rPr>
                <a:t> 201</a:t>
              </a:r>
              <a:r>
                <a:rPr lang="en-US" sz="1050" dirty="0" smtClean="0">
                  <a:latin typeface="Times New Roman" pitchFamily="18" charset="0"/>
                </a:rPr>
                <a:t>3 – 1 in 5 years               15</a:t>
              </a:r>
              <a:r>
                <a:rPr lang="ru-RU" sz="1050" dirty="0" smtClean="0">
                  <a:latin typeface="Times New Roman" pitchFamily="18" charset="0"/>
                </a:rPr>
                <a:t> </a:t>
              </a:r>
              <a:r>
                <a:rPr lang="en-US" sz="1050" dirty="0" smtClean="0">
                  <a:latin typeface="Times New Roman" pitchFamily="18" charset="0"/>
                </a:rPr>
                <a:t>000 households </a:t>
              </a:r>
              <a:endParaRPr lang="ru-RU" sz="1050" b="1" dirty="0" smtClean="0">
                <a:latin typeface="Times New Roman" pitchFamily="18" charset="0"/>
              </a:endParaRPr>
            </a:p>
          </p:txBody>
        </p:sp>
        <p:sp>
          <p:nvSpPr>
            <p:cNvPr id="48146" name="Text Box 5"/>
            <p:cNvSpPr txBox="1">
              <a:spLocks noChangeArrowheads="1"/>
            </p:cNvSpPr>
            <p:nvPr/>
          </p:nvSpPr>
          <p:spPr bwMode="auto">
            <a:xfrm>
              <a:off x="6978650" y="1974850"/>
              <a:ext cx="1539875" cy="121956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smtClean="0">
                  <a:latin typeface="Times New Roman" pitchFamily="18" charset="0"/>
                </a:rPr>
                <a:t>FOOD RATION</a:t>
              </a:r>
              <a:r>
                <a:rPr lang="en-US" sz="1000" b="1" dirty="0">
                  <a:latin typeface="Times New Roman" pitchFamily="18" charset="0"/>
                </a:rPr>
                <a:t/>
              </a:r>
              <a:br>
                <a:rPr lang="en-US" sz="1000" b="1" dirty="0">
                  <a:latin typeface="Times New Roman" pitchFamily="18" charset="0"/>
                </a:rPr>
              </a:br>
              <a:r>
                <a:rPr lang="en-US" sz="1000" b="1" dirty="0">
                  <a:latin typeface="Times New Roman" pitchFamily="18" charset="0"/>
                </a:rPr>
                <a:t/>
              </a:r>
              <a:br>
                <a:rPr lang="en-US" sz="1000" b="1" dirty="0">
                  <a:latin typeface="Times New Roman" pitchFamily="18" charset="0"/>
                </a:rPr>
              </a:br>
              <a:endParaRPr lang="en-US" sz="1000" b="1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sz="1000" b="1" dirty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050" dirty="0" smtClean="0">
                  <a:latin typeface="Times New Roman" pitchFamily="18" charset="0"/>
                </a:rPr>
                <a:t>from</a:t>
              </a:r>
              <a:r>
                <a:rPr lang="ru-RU" sz="1050" dirty="0" smtClean="0">
                  <a:latin typeface="Times New Roman" pitchFamily="18" charset="0"/>
                </a:rPr>
                <a:t> 201</a:t>
              </a:r>
              <a:r>
                <a:rPr lang="en-US" sz="1050" dirty="0" smtClean="0">
                  <a:latin typeface="Times New Roman" pitchFamily="18" charset="0"/>
                </a:rPr>
                <a:t>3 – 1 in 5 years               45</a:t>
              </a:r>
              <a:r>
                <a:rPr lang="ru-RU" sz="1050" dirty="0" smtClean="0">
                  <a:latin typeface="Times New Roman" pitchFamily="18" charset="0"/>
                </a:rPr>
                <a:t> </a:t>
              </a:r>
              <a:r>
                <a:rPr lang="en-US" sz="1050" dirty="0" smtClean="0">
                  <a:latin typeface="Times New Roman" pitchFamily="18" charset="0"/>
                </a:rPr>
                <a:t>000 households </a:t>
              </a:r>
              <a:endParaRPr lang="ru-RU" sz="1050" b="1" dirty="0" smtClean="0">
                <a:latin typeface="Times New Roman" pitchFamily="18" charset="0"/>
              </a:endParaRPr>
            </a:p>
          </p:txBody>
        </p:sp>
        <p:sp>
          <p:nvSpPr>
            <p:cNvPr id="48147" name="Text Box 6"/>
            <p:cNvSpPr txBox="1">
              <a:spLocks noChangeArrowheads="1"/>
            </p:cNvSpPr>
            <p:nvPr/>
          </p:nvSpPr>
          <p:spPr bwMode="auto">
            <a:xfrm>
              <a:off x="603250" y="1574800"/>
              <a:ext cx="80724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Arial Black" pitchFamily="34" charset="0"/>
                </a:rPr>
                <a:t>Living Conditions and Life Patterns</a:t>
              </a:r>
              <a:endParaRPr lang="ru-RU" sz="1600" b="1" dirty="0">
                <a:latin typeface="Arial Black" pitchFamily="34" charset="0"/>
              </a:endParaRPr>
            </a:p>
          </p:txBody>
        </p:sp>
        <p:sp>
          <p:nvSpPr>
            <p:cNvPr id="48148" name="Text Box 7"/>
            <p:cNvSpPr txBox="1">
              <a:spLocks noChangeArrowheads="1"/>
            </p:cNvSpPr>
            <p:nvPr/>
          </p:nvSpPr>
          <p:spPr bwMode="auto">
            <a:xfrm>
              <a:off x="368300" y="1979613"/>
              <a:ext cx="1863725" cy="148886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b="1" dirty="0" smtClean="0">
                  <a:latin typeface="Times New Roman" pitchFamily="18" charset="0"/>
                </a:rPr>
                <a:t>LIVING CONDITIONS OF POPULATION</a:t>
              </a:r>
              <a:endParaRPr lang="ru-RU" sz="1100" b="1" i="1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1050" dirty="0" smtClean="0">
                  <a:latin typeface="Times New Roman" pitchFamily="18" charset="0"/>
                </a:rPr>
                <a:t> </a:t>
              </a:r>
              <a:endParaRPr lang="ru-RU" sz="1050" dirty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1100" dirty="0" smtClean="0">
                  <a:latin typeface="Times New Roman" pitchFamily="18" charset="0"/>
                </a:rPr>
                <a:t>2011 – 10 </a:t>
              </a:r>
              <a:r>
                <a:rPr lang="en-US" sz="1100" dirty="0" smtClean="0">
                  <a:latin typeface="Times New Roman" pitchFamily="18" charset="0"/>
                </a:rPr>
                <a:t>000 households</a:t>
              </a:r>
              <a:endParaRPr lang="ru-RU" sz="1100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latin typeface="Times New Roman" pitchFamily="18" charset="0"/>
                </a:rPr>
                <a:t>from</a:t>
              </a:r>
              <a:r>
                <a:rPr lang="ru-RU" sz="1100" dirty="0" smtClean="0">
                  <a:latin typeface="Times New Roman" pitchFamily="18" charset="0"/>
                </a:rPr>
                <a:t> 2014</a:t>
              </a:r>
              <a:r>
                <a:rPr lang="en-US" sz="1100" dirty="0" smtClean="0">
                  <a:latin typeface="Times New Roman" pitchFamily="18" charset="0"/>
                </a:rPr>
                <a:t> – biannually               6</a:t>
              </a:r>
              <a:r>
                <a:rPr lang="ru-RU" sz="1100" dirty="0" smtClean="0">
                  <a:latin typeface="Times New Roman" pitchFamily="18" charset="0"/>
                </a:rPr>
                <a:t>0 </a:t>
              </a:r>
              <a:r>
                <a:rPr lang="en-US" sz="1100" dirty="0" smtClean="0">
                  <a:latin typeface="Times New Roman" pitchFamily="18" charset="0"/>
                </a:rPr>
                <a:t>000 households </a:t>
              </a:r>
              <a:r>
                <a:rPr lang="ru-RU" sz="1100" dirty="0" smtClean="0">
                  <a:latin typeface="Times New Roman" pitchFamily="18" charset="0"/>
                </a:rPr>
                <a:t> </a:t>
              </a:r>
              <a:r>
                <a:rPr lang="ru-RU" sz="900" dirty="0" smtClean="0">
                  <a:latin typeface="Times New Roman" pitchFamily="18" charset="0"/>
                </a:rPr>
                <a:t/>
              </a:r>
              <a:br>
                <a:rPr lang="ru-RU" sz="900" dirty="0" smtClean="0">
                  <a:latin typeface="Times New Roman" pitchFamily="18" charset="0"/>
                </a:rPr>
              </a:br>
              <a:endParaRPr lang="ru-RU" sz="900" dirty="0">
                <a:latin typeface="Times New Roman" pitchFamily="18" charset="0"/>
              </a:endParaRPr>
            </a:p>
          </p:txBody>
        </p:sp>
        <p:sp>
          <p:nvSpPr>
            <p:cNvPr id="48149" name="Text Box 8"/>
            <p:cNvSpPr txBox="1">
              <a:spLocks noChangeArrowheads="1"/>
            </p:cNvSpPr>
            <p:nvPr/>
          </p:nvSpPr>
          <p:spPr bwMode="auto">
            <a:xfrm>
              <a:off x="1949450" y="1979613"/>
              <a:ext cx="1692275" cy="161582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smtClean="0">
                  <a:latin typeface="Times New Roman" pitchFamily="18" charset="0"/>
                </a:rPr>
                <a:t>REPRODUCTIVE PLANS</a:t>
              </a:r>
            </a:p>
            <a:p>
              <a:pPr algn="ctr">
                <a:spcBef>
                  <a:spcPct val="50000"/>
                </a:spcBef>
              </a:pPr>
              <a:endParaRPr lang="en-US" sz="900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1100" dirty="0" smtClean="0">
                  <a:latin typeface="Times New Roman" pitchFamily="18" charset="0"/>
                </a:rPr>
                <a:t>201</a:t>
              </a:r>
              <a:r>
                <a:rPr lang="en-US" sz="1100" dirty="0" smtClean="0">
                  <a:latin typeface="Times New Roman" pitchFamily="18" charset="0"/>
                </a:rPr>
                <a:t>2</a:t>
              </a:r>
              <a:r>
                <a:rPr lang="ru-RU" sz="1100" dirty="0" smtClean="0">
                  <a:latin typeface="Times New Roman" pitchFamily="18" charset="0"/>
                </a:rPr>
                <a:t> – 10 </a:t>
              </a:r>
              <a:r>
                <a:rPr lang="en-US" sz="1100" dirty="0" smtClean="0">
                  <a:latin typeface="Times New Roman" pitchFamily="18" charset="0"/>
                </a:rPr>
                <a:t>000 households</a:t>
              </a:r>
              <a:endParaRPr lang="ru-RU" sz="1100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latin typeface="Times New Roman" pitchFamily="18" charset="0"/>
                </a:rPr>
                <a:t>from</a:t>
              </a:r>
              <a:r>
                <a:rPr lang="ru-RU" sz="1100" dirty="0" smtClean="0">
                  <a:latin typeface="Times New Roman" pitchFamily="18" charset="0"/>
                </a:rPr>
                <a:t> 201</a:t>
              </a:r>
              <a:r>
                <a:rPr lang="en-US" sz="1100" dirty="0" smtClean="0">
                  <a:latin typeface="Times New Roman" pitchFamily="18" charset="0"/>
                </a:rPr>
                <a:t>5 – 1 in 5 years               15</a:t>
              </a:r>
              <a:r>
                <a:rPr lang="ru-RU" sz="1100" dirty="0" smtClean="0">
                  <a:latin typeface="Times New Roman" pitchFamily="18" charset="0"/>
                </a:rPr>
                <a:t> </a:t>
              </a:r>
              <a:r>
                <a:rPr lang="en-US" sz="1100" dirty="0" smtClean="0">
                  <a:latin typeface="Times New Roman" pitchFamily="18" charset="0"/>
                </a:rPr>
                <a:t>000 households </a:t>
              </a:r>
              <a:endParaRPr lang="ru-RU" sz="1100" b="1" dirty="0" smtClean="0"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900" dirty="0">
                <a:latin typeface="Times New Roman" pitchFamily="18" charset="0"/>
              </a:endParaRPr>
            </a:p>
          </p:txBody>
        </p:sp>
      </p:grpSp>
      <p:sp>
        <p:nvSpPr>
          <p:cNvPr id="48133" name="Text Box 10"/>
          <p:cNvSpPr txBox="1">
            <a:spLocks noChangeArrowheads="1"/>
          </p:cNvSpPr>
          <p:nvPr/>
        </p:nvSpPr>
        <p:spPr bwMode="auto">
          <a:xfrm>
            <a:off x="779066" y="5145088"/>
            <a:ext cx="3417226" cy="1092607"/>
          </a:xfrm>
          <a:prstGeom prst="rect">
            <a:avLst/>
          </a:prstGeom>
          <a:solidFill>
            <a:schemeClr val="bg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 Black" pitchFamily="34" charset="0"/>
              </a:rPr>
              <a:t>Quality and availability of social services</a:t>
            </a:r>
            <a:endParaRPr lang="ru-RU" sz="1600" b="1" dirty="0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1100" dirty="0" smtClean="0">
                <a:latin typeface="Times New Roman" pitchFamily="18" charset="0"/>
              </a:rPr>
              <a:t>201</a:t>
            </a:r>
            <a:r>
              <a:rPr lang="en-US" sz="1100" dirty="0" smtClean="0">
                <a:latin typeface="Times New Roman" pitchFamily="18" charset="0"/>
              </a:rPr>
              <a:t>2</a:t>
            </a:r>
            <a:r>
              <a:rPr lang="ru-RU" sz="1100" dirty="0" smtClean="0">
                <a:latin typeface="Times New Roman" pitchFamily="18" charset="0"/>
              </a:rPr>
              <a:t> – 10 </a:t>
            </a:r>
            <a:r>
              <a:rPr lang="en-US" sz="1100" dirty="0" smtClean="0">
                <a:latin typeface="Times New Roman" pitchFamily="18" charset="0"/>
              </a:rPr>
              <a:t>000 households</a:t>
            </a:r>
            <a:endParaRPr lang="ru-RU" sz="1100" dirty="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100" dirty="0" smtClean="0">
                <a:latin typeface="Times New Roman" pitchFamily="18" charset="0"/>
              </a:rPr>
              <a:t>from</a:t>
            </a:r>
            <a:r>
              <a:rPr lang="ru-RU" sz="1100" dirty="0" smtClean="0">
                <a:latin typeface="Times New Roman" pitchFamily="18" charset="0"/>
              </a:rPr>
              <a:t> 201</a:t>
            </a:r>
            <a:r>
              <a:rPr lang="en-US" sz="1100" dirty="0" smtClean="0">
                <a:latin typeface="Times New Roman" pitchFamily="18" charset="0"/>
              </a:rPr>
              <a:t>5 – biannually  48</a:t>
            </a:r>
            <a:r>
              <a:rPr lang="ru-RU" sz="1100" dirty="0" smtClean="0">
                <a:latin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</a:rPr>
              <a:t>000 households </a:t>
            </a:r>
          </a:p>
        </p:txBody>
      </p:sp>
      <p:sp>
        <p:nvSpPr>
          <p:cNvPr id="48134" name="Text Box 9"/>
          <p:cNvSpPr txBox="1">
            <a:spLocks noChangeArrowheads="1"/>
          </p:cNvSpPr>
          <p:nvPr/>
        </p:nvSpPr>
        <p:spPr bwMode="auto">
          <a:xfrm>
            <a:off x="631165" y="3751264"/>
            <a:ext cx="3668315" cy="1338828"/>
          </a:xfrm>
          <a:prstGeom prst="rect">
            <a:avLst/>
          </a:prstGeom>
          <a:solidFill>
            <a:schemeClr val="bg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 Black" pitchFamily="34" charset="0"/>
              </a:rPr>
              <a:t>Household income and participation in social schemes</a:t>
            </a:r>
            <a:endParaRPr lang="ru-RU" sz="1600" b="1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1100" dirty="0" smtClean="0">
                <a:latin typeface="Times New Roman" pitchFamily="18" charset="0"/>
              </a:rPr>
              <a:t>201</a:t>
            </a:r>
            <a:r>
              <a:rPr lang="en-US" sz="1100" dirty="0" smtClean="0">
                <a:latin typeface="Times New Roman" pitchFamily="18" charset="0"/>
              </a:rPr>
              <a:t>2</a:t>
            </a:r>
            <a:r>
              <a:rPr lang="ru-RU" sz="1100" dirty="0" smtClean="0">
                <a:latin typeface="Times New Roman" pitchFamily="18" charset="0"/>
              </a:rPr>
              <a:t> – 10 </a:t>
            </a:r>
            <a:r>
              <a:rPr lang="en-US" sz="1100" dirty="0" smtClean="0">
                <a:latin typeface="Times New Roman" pitchFamily="18" charset="0"/>
              </a:rPr>
              <a:t>000 households</a:t>
            </a:r>
            <a:endParaRPr lang="ru-RU" sz="1100" dirty="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100" dirty="0" smtClean="0">
                <a:latin typeface="Times New Roman" pitchFamily="18" charset="0"/>
              </a:rPr>
              <a:t>from</a:t>
            </a:r>
            <a:r>
              <a:rPr lang="ru-RU" sz="1100" dirty="0" smtClean="0">
                <a:latin typeface="Times New Roman" pitchFamily="18" charset="0"/>
              </a:rPr>
              <a:t> 201</a:t>
            </a:r>
            <a:r>
              <a:rPr lang="en-US" sz="1100" dirty="0" smtClean="0">
                <a:latin typeface="Times New Roman" pitchFamily="18" charset="0"/>
              </a:rPr>
              <a:t>4 – 45</a:t>
            </a:r>
            <a:r>
              <a:rPr lang="ru-RU" sz="1100" dirty="0" smtClean="0">
                <a:latin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</a:rPr>
              <a:t>000 households </a:t>
            </a:r>
            <a:endParaRPr lang="ru-RU" sz="1100" b="1" dirty="0" smtClean="0">
              <a:latin typeface="Times New Roman" pitchFamily="18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406768" y="3540125"/>
            <a:ext cx="4861851" cy="2355850"/>
            <a:chOff x="2747" y="2390"/>
            <a:chExt cx="2827" cy="1484"/>
          </a:xfrm>
        </p:grpSpPr>
        <p:sp>
          <p:nvSpPr>
            <p:cNvPr id="48137" name="Rectangle 18"/>
            <p:cNvSpPr>
              <a:spLocks noChangeArrowheads="1"/>
            </p:cNvSpPr>
            <p:nvPr/>
          </p:nvSpPr>
          <p:spPr bwMode="auto">
            <a:xfrm>
              <a:off x="2789" y="2523"/>
              <a:ext cx="2727" cy="135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2747" y="2390"/>
              <a:ext cx="2827" cy="1264"/>
              <a:chOff x="2771" y="2366"/>
              <a:chExt cx="2827" cy="1264"/>
            </a:xfrm>
          </p:grpSpPr>
          <p:sp>
            <p:nvSpPr>
              <p:cNvPr id="48139" name="Text Box 11"/>
              <p:cNvSpPr txBox="1">
                <a:spLocks noChangeArrowheads="1"/>
              </p:cNvSpPr>
              <p:nvPr/>
            </p:nvSpPr>
            <p:spPr bwMode="auto">
              <a:xfrm>
                <a:off x="2771" y="2886"/>
                <a:ext cx="952" cy="74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 smtClean="0">
                    <a:latin typeface="Times New Roman" pitchFamily="18" charset="0"/>
                  </a:rPr>
                  <a:t>USE OF MIGRANTS LABOR</a:t>
                </a:r>
                <a:r>
                  <a:rPr lang="ru-RU" sz="1000" b="1" dirty="0">
                    <a:latin typeface="Times New Roman" pitchFamily="18" charset="0"/>
                  </a:rPr>
                  <a:t/>
                </a:r>
                <a:br>
                  <a:rPr lang="ru-RU" sz="1000" b="1" dirty="0">
                    <a:latin typeface="Times New Roman" pitchFamily="18" charset="0"/>
                  </a:rPr>
                </a:br>
                <a:endParaRPr lang="en-US" sz="1000" b="1" dirty="0">
                  <a:latin typeface="Times New Roman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US" sz="1050" dirty="0" smtClean="0">
                    <a:latin typeface="Times New Roman" pitchFamily="18" charset="0"/>
                  </a:rPr>
                  <a:t>from</a:t>
                </a:r>
                <a:r>
                  <a:rPr lang="ru-RU" sz="1050" dirty="0" smtClean="0">
                    <a:latin typeface="Times New Roman" pitchFamily="18" charset="0"/>
                  </a:rPr>
                  <a:t> 201</a:t>
                </a:r>
                <a:r>
                  <a:rPr lang="en-US" sz="1050" dirty="0" smtClean="0">
                    <a:latin typeface="Times New Roman" pitchFamily="18" charset="0"/>
                  </a:rPr>
                  <a:t>4 – 1 in 5 years               100</a:t>
                </a:r>
                <a:r>
                  <a:rPr lang="ru-RU" sz="1050" dirty="0" smtClean="0">
                    <a:latin typeface="Times New Roman" pitchFamily="18" charset="0"/>
                  </a:rPr>
                  <a:t> </a:t>
                </a:r>
                <a:r>
                  <a:rPr lang="en-US" sz="1050" dirty="0" smtClean="0">
                    <a:latin typeface="Times New Roman" pitchFamily="18" charset="0"/>
                  </a:rPr>
                  <a:t>000 households </a:t>
                </a:r>
                <a:r>
                  <a:rPr lang="ru-RU" sz="1050" dirty="0">
                    <a:latin typeface="Times New Roman" pitchFamily="18" charset="0"/>
                  </a:rPr>
                  <a:t/>
                </a:r>
                <a:br>
                  <a:rPr lang="ru-RU" sz="1050" dirty="0">
                    <a:latin typeface="Times New Roman" pitchFamily="18" charset="0"/>
                  </a:rPr>
                </a:br>
                <a:endParaRPr lang="ru-RU" sz="1050" dirty="0">
                  <a:latin typeface="Times New Roman" pitchFamily="18" charset="0"/>
                </a:endParaRPr>
              </a:p>
            </p:txBody>
          </p:sp>
          <p:sp>
            <p:nvSpPr>
              <p:cNvPr id="48140" name="Text Box 12"/>
              <p:cNvSpPr txBox="1">
                <a:spLocks noChangeArrowheads="1"/>
              </p:cNvSpPr>
              <p:nvPr/>
            </p:nvSpPr>
            <p:spPr bwMode="auto">
              <a:xfrm>
                <a:off x="3651" y="2886"/>
                <a:ext cx="1173" cy="611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Times New Roman" pitchFamily="18" charset="0"/>
                  </a:rPr>
                  <a:t>EMPLOYMENT OF GRADUATES</a:t>
                </a:r>
                <a:r>
                  <a:rPr lang="ru-RU" sz="1200" b="1" dirty="0" smtClean="0">
                    <a:latin typeface="Times New Roman" pitchFamily="18" charset="0"/>
                  </a:rPr>
                  <a:t/>
                </a:r>
                <a:br>
                  <a:rPr lang="ru-RU" sz="1200" b="1" dirty="0" smtClean="0">
                    <a:latin typeface="Times New Roman" pitchFamily="18" charset="0"/>
                  </a:rPr>
                </a:br>
                <a:endParaRPr lang="en-US" sz="1200" b="1" dirty="0" smtClean="0">
                  <a:latin typeface="Times New Roman" pitchFamily="18" charset="0"/>
                </a:endParaRPr>
              </a:p>
              <a:p>
                <a:pPr algn="ctr"/>
                <a:r>
                  <a:rPr lang="en-US" sz="1050" dirty="0" smtClean="0">
                    <a:latin typeface="Times New Roman" pitchFamily="18" charset="0"/>
                  </a:rPr>
                  <a:t>from</a:t>
                </a:r>
                <a:r>
                  <a:rPr lang="ru-RU" sz="1050" dirty="0" smtClean="0">
                    <a:latin typeface="Times New Roman" pitchFamily="18" charset="0"/>
                  </a:rPr>
                  <a:t> 201</a:t>
                </a:r>
                <a:r>
                  <a:rPr lang="en-US" sz="1050" dirty="0" smtClean="0">
                    <a:latin typeface="Times New Roman" pitchFamily="18" charset="0"/>
                  </a:rPr>
                  <a:t>6 – 1 in 5 years               100</a:t>
                </a:r>
                <a:r>
                  <a:rPr lang="ru-RU" sz="1050" dirty="0" smtClean="0">
                    <a:latin typeface="Times New Roman" pitchFamily="18" charset="0"/>
                  </a:rPr>
                  <a:t> </a:t>
                </a:r>
                <a:r>
                  <a:rPr lang="en-US" sz="1050" dirty="0" smtClean="0">
                    <a:latin typeface="Times New Roman" pitchFamily="18" charset="0"/>
                  </a:rPr>
                  <a:t>000 households </a:t>
                </a:r>
              </a:p>
            </p:txBody>
          </p:sp>
          <p:sp>
            <p:nvSpPr>
              <p:cNvPr id="48141" name="Text Box 13"/>
              <p:cNvSpPr txBox="1">
                <a:spLocks noChangeArrowheads="1"/>
              </p:cNvSpPr>
              <p:nvPr/>
            </p:nvSpPr>
            <p:spPr bwMode="auto">
              <a:xfrm>
                <a:off x="2859" y="2366"/>
                <a:ext cx="273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ru-RU" sz="1300" dirty="0">
                  <a:latin typeface="Arial Black" pitchFamily="34" charset="0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US" sz="1600" dirty="0" smtClean="0">
                    <a:latin typeface="Arial Black" pitchFamily="34" charset="0"/>
                  </a:rPr>
                  <a:t>Integration on labor market</a:t>
                </a:r>
                <a:r>
                  <a:rPr lang="ru-RU" sz="1600" dirty="0">
                    <a:latin typeface="Arial Black" pitchFamily="34" charset="0"/>
                  </a:rPr>
                  <a:t/>
                </a:r>
                <a:br>
                  <a:rPr lang="ru-RU" sz="1600" dirty="0">
                    <a:latin typeface="Arial Black" pitchFamily="34" charset="0"/>
                  </a:rPr>
                </a:br>
                <a:endParaRPr lang="ru-RU" sz="1600" b="1" i="1" dirty="0"/>
              </a:p>
            </p:txBody>
          </p:sp>
          <p:sp>
            <p:nvSpPr>
              <p:cNvPr id="48142" name="Text Box 14"/>
              <p:cNvSpPr txBox="1">
                <a:spLocks noChangeArrowheads="1"/>
              </p:cNvSpPr>
              <p:nvPr/>
            </p:nvSpPr>
            <p:spPr bwMode="auto">
              <a:xfrm>
                <a:off x="4694" y="2886"/>
                <a:ext cx="904" cy="63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Times New Roman" pitchFamily="18" charset="0"/>
                  </a:rPr>
                  <a:t>CONTINUING EDUCATION</a:t>
                </a:r>
                <a:r>
                  <a:rPr lang="ru-RU" sz="1400" b="1" i="1" dirty="0">
                    <a:latin typeface="Times New Roman" pitchFamily="18" charset="0"/>
                  </a:rPr>
                  <a:t/>
                </a:r>
                <a:br>
                  <a:rPr lang="ru-RU" sz="1400" b="1" i="1" dirty="0">
                    <a:latin typeface="Times New Roman" pitchFamily="18" charset="0"/>
                  </a:rPr>
                </a:br>
                <a:endParaRPr lang="ru-RU" sz="1400" b="1" i="1" dirty="0">
                  <a:latin typeface="Times New Roman" pitchFamily="18" charset="0"/>
                </a:endParaRPr>
              </a:p>
              <a:p>
                <a:pPr algn="ctr"/>
                <a:r>
                  <a:rPr lang="en-US" sz="1050" dirty="0" smtClean="0">
                    <a:latin typeface="Times New Roman" pitchFamily="18" charset="0"/>
                  </a:rPr>
                  <a:t>from</a:t>
                </a:r>
                <a:r>
                  <a:rPr lang="ru-RU" sz="1050" dirty="0" smtClean="0">
                    <a:latin typeface="Times New Roman" pitchFamily="18" charset="0"/>
                  </a:rPr>
                  <a:t> 201</a:t>
                </a:r>
                <a:r>
                  <a:rPr lang="en-US" sz="1050" dirty="0" smtClean="0">
                    <a:latin typeface="Times New Roman" pitchFamily="18" charset="0"/>
                  </a:rPr>
                  <a:t>5 – 1 in 5 years               100</a:t>
                </a:r>
                <a:r>
                  <a:rPr lang="ru-RU" sz="1050" dirty="0" smtClean="0">
                    <a:latin typeface="Times New Roman" pitchFamily="18" charset="0"/>
                  </a:rPr>
                  <a:t> </a:t>
                </a:r>
                <a:r>
                  <a:rPr lang="en-US" sz="1050" dirty="0" smtClean="0">
                    <a:latin typeface="Times New Roman" pitchFamily="18" charset="0"/>
                  </a:rPr>
                  <a:t>000 households </a:t>
                </a:r>
              </a:p>
            </p:txBody>
          </p:sp>
        </p:grpSp>
      </p:grpSp>
      <p:pic>
        <p:nvPicPr>
          <p:cNvPr id="481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2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Plan of Presentation</a:t>
            </a:r>
            <a:endParaRPr lang="ru-RU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6764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Brief overview of Russian statistical system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Process of reform 1991-2012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Rosstat Information System 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Elements of modernization in data production</a:t>
            </a:r>
            <a:endParaRPr lang="ru-RU" sz="2800" dirty="0">
              <a:solidFill>
                <a:srgbClr val="00006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20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GSBPM</a:t>
            </a:r>
            <a:endParaRPr lang="ru-RU" sz="32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859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r>
              <a:rPr lang="en-US" sz="2800" dirty="0" smtClean="0"/>
              <a:t>Initial phase</a:t>
            </a:r>
          </a:p>
          <a:p>
            <a:endParaRPr lang="en-US" sz="2800" dirty="0" smtClean="0"/>
          </a:p>
          <a:p>
            <a:r>
              <a:rPr lang="en-US" sz="2800" dirty="0" smtClean="0"/>
              <a:t>Need further unification</a:t>
            </a:r>
          </a:p>
          <a:p>
            <a:endParaRPr lang="en-US" sz="2800" dirty="0" smtClean="0"/>
          </a:p>
          <a:p>
            <a:r>
              <a:rPr lang="en-US" sz="2800" dirty="0" smtClean="0"/>
              <a:t>International Seminars in Russia</a:t>
            </a:r>
          </a:p>
          <a:p>
            <a:pPr>
              <a:buNone/>
            </a:pPr>
            <a:r>
              <a:rPr lang="en-US" sz="2800" dirty="0" smtClean="0"/>
              <a:t>	Nov. 2012 – Moscow</a:t>
            </a:r>
          </a:p>
          <a:p>
            <a:pPr>
              <a:buNone/>
            </a:pPr>
            <a:r>
              <a:rPr lang="en-US" sz="2800" dirty="0" smtClean="0"/>
              <a:t>	Apr. 2014 – Nizhny Novgorod (to be confirmed)</a:t>
            </a:r>
          </a:p>
          <a:p>
            <a:endParaRPr lang="en-US" sz="2000" dirty="0" smtClean="0"/>
          </a:p>
          <a:p>
            <a:pPr lvl="1">
              <a:buNone/>
            </a:pPr>
            <a:endParaRPr lang="en-US" sz="2200" dirty="0" smtClean="0"/>
          </a:p>
          <a:p>
            <a:endParaRPr lang="en-US" sz="2200" dirty="0" smtClean="0"/>
          </a:p>
          <a:p>
            <a:pPr lvl="0"/>
            <a:endParaRPr lang="en-US" sz="2200" dirty="0" smtClean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21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3200" b="1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485900"/>
            <a:ext cx="9271000" cy="4660900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Many thanks for your attention!</a:t>
            </a:r>
          </a:p>
          <a:p>
            <a:endParaRPr lang="en-US" sz="2000" dirty="0" smtClean="0"/>
          </a:p>
          <a:p>
            <a:pPr lvl="1">
              <a:buNone/>
            </a:pPr>
            <a:endParaRPr lang="en-US" sz="2200" dirty="0" smtClean="0"/>
          </a:p>
          <a:p>
            <a:endParaRPr lang="en-US" sz="2200" dirty="0" smtClean="0"/>
          </a:p>
          <a:p>
            <a:pPr lvl="0"/>
            <a:endParaRPr lang="en-US" sz="2200" dirty="0" smtClean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3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304800"/>
            <a:ext cx="8667750" cy="1216025"/>
          </a:xfrm>
        </p:spPr>
        <p:txBody>
          <a:bodyPr/>
          <a:lstStyle/>
          <a:p>
            <a:r>
              <a:rPr lang="en-US" sz="3200" b="1" dirty="0" smtClean="0">
                <a:latin typeface="Bookman Old Style" pitchFamily="18" charset="0"/>
              </a:rPr>
              <a:t>Centralized Statistical System with Elements of Decentralization</a:t>
            </a:r>
            <a:endParaRPr lang="ru-RU" sz="3200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676400"/>
            <a:ext cx="4394200" cy="3035300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Federal State Statistics System (Rosstat)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/>
              <a:t>Authorized by the Government to shape statistical policy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/>
              <a:t>50% of official statistical production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29200" y="3022600"/>
            <a:ext cx="4394200" cy="30353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Federal</a:t>
            </a:r>
            <a:r>
              <a:rPr kumimoji="0" lang="en-US" sz="24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authorities, the Bank, public funds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 Members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Statistical system as “subjects”</a:t>
            </a:r>
          </a:p>
          <a:p>
            <a:pPr marL="469900" indent="-469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i="1" dirty="0" smtClean="0"/>
              <a:t>50% of official statistical production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4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Mechanism of Centralization </a:t>
            </a:r>
            <a:endParaRPr lang="ru-RU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5621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Federal Plan of Statistical Works </a:t>
            </a:r>
          </a:p>
          <a:p>
            <a:pPr>
              <a:lnSpc>
                <a:spcPct val="80000"/>
              </a:lnSpc>
              <a:buNone/>
            </a:pPr>
            <a:r>
              <a:rPr lang="en-US" sz="2600" dirty="0" smtClean="0"/>
              <a:t>	</a:t>
            </a:r>
            <a:r>
              <a:rPr lang="en-US" sz="2600" i="1" dirty="0" smtClean="0"/>
              <a:t>(approved by the Government)</a:t>
            </a:r>
          </a:p>
          <a:p>
            <a:pPr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Unified and coordinated methodology </a:t>
            </a:r>
          </a:p>
          <a:p>
            <a:pPr>
              <a:lnSpc>
                <a:spcPct val="80000"/>
              </a:lnSpc>
              <a:buNone/>
            </a:pPr>
            <a:r>
              <a:rPr lang="en-US" sz="2600" dirty="0" smtClean="0"/>
              <a:t>	</a:t>
            </a:r>
            <a:r>
              <a:rPr lang="en-US" sz="2600" i="1" dirty="0" smtClean="0"/>
              <a:t>(to be agreed by Rosstat)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Coordinated questionnaires </a:t>
            </a:r>
          </a:p>
          <a:p>
            <a:pPr>
              <a:lnSpc>
                <a:spcPct val="80000"/>
              </a:lnSpc>
              <a:buNone/>
            </a:pPr>
            <a:r>
              <a:rPr lang="en-US" sz="2600" dirty="0" smtClean="0"/>
              <a:t>	</a:t>
            </a:r>
            <a:r>
              <a:rPr lang="en-US" sz="2600" i="1" dirty="0" smtClean="0"/>
              <a:t>(all forms are to approved by Rosstat)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Interdepartmental Dissemination System </a:t>
            </a:r>
          </a:p>
          <a:p>
            <a:pPr>
              <a:lnSpc>
                <a:spcPct val="80000"/>
              </a:lnSpc>
              <a:buNone/>
            </a:pPr>
            <a:r>
              <a:rPr lang="en-US" sz="2600" dirty="0" smtClean="0"/>
              <a:t>	(open warehouse of all official statistics)</a:t>
            </a:r>
            <a:endParaRPr lang="ru-RU" sz="2600" dirty="0">
              <a:solidFill>
                <a:srgbClr val="00006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A468E4A-42F9-483D-9A02-B11828A2D298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9493250" y="6537326"/>
            <a:ext cx="412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b="1">
              <a:solidFill>
                <a:srgbClr val="006600"/>
              </a:solidFill>
            </a:endParaRP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577850" y="1752601"/>
            <a:ext cx="8972154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 b="1">
              <a:cs typeface="Arial" charset="0"/>
            </a:endParaRPr>
          </a:p>
          <a:p>
            <a:pPr>
              <a:buFontTx/>
              <a:buChar char="-"/>
            </a:pPr>
            <a:endParaRPr lang="ru-RU" sz="1600" b="1">
              <a:cs typeface="Arial" charset="0"/>
            </a:endParaRPr>
          </a:p>
        </p:txBody>
      </p:sp>
      <p:pic>
        <p:nvPicPr>
          <p:cNvPr id="11270" name="Picture 4" descr="shap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283" y="214313"/>
            <a:ext cx="959471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Номер слайда 11"/>
          <p:cNvSpPr txBox="1">
            <a:spLocks noGrp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30201" y="1143000"/>
            <a:ext cx="928343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11362" name="Group 98"/>
          <p:cNvGraphicFramePr>
            <a:graphicFrameLocks noGrp="1"/>
          </p:cNvGraphicFramePr>
          <p:nvPr/>
        </p:nvGraphicFramePr>
        <p:xfrm>
          <a:off x="908050" y="1981200"/>
          <a:ext cx="4705350" cy="1024128"/>
        </p:xfrm>
        <a:graphic>
          <a:graphicData uri="http://schemas.openxmlformats.org/drawingml/2006/table">
            <a:tbl>
              <a:tblPr/>
              <a:tblGrid>
                <a:gridCol w="470535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 Office of Rosstat in Moscow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 of Rosstat, 6 deputies,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departments, 600 staff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81" name="Group 117"/>
          <p:cNvGraphicFramePr>
            <a:graphicFrameLocks noGrp="1"/>
          </p:cNvGraphicFramePr>
          <p:nvPr/>
        </p:nvGraphicFramePr>
        <p:xfrm>
          <a:off x="825500" y="5181601"/>
          <a:ext cx="3136900" cy="949325"/>
        </p:xfrm>
        <a:graphic>
          <a:graphicData uri="http://schemas.openxmlformats.org/drawingml/2006/table">
            <a:tbl>
              <a:tblPr/>
              <a:tblGrid>
                <a:gridCol w="3136900"/>
              </a:tblGrid>
              <a:tr h="949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 and Publishing Center “Statistics of Russia”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staff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94" name="Group 30"/>
          <p:cNvGraphicFramePr>
            <a:graphicFrameLocks noGrp="1"/>
          </p:cNvGraphicFramePr>
          <p:nvPr/>
        </p:nvGraphicFramePr>
        <p:xfrm>
          <a:off x="6026150" y="2438400"/>
          <a:ext cx="2971800" cy="871728"/>
        </p:xfrm>
        <a:graphic>
          <a:graphicData uri="http://schemas.openxmlformats.org/drawingml/2006/table">
            <a:tbl>
              <a:tblPr/>
              <a:tblGrid>
                <a:gridCol w="2971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Regional Offices with District Units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23000 staff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28" name="Group 64"/>
          <p:cNvGraphicFramePr>
            <a:graphicFrameLocks noGrp="1"/>
          </p:cNvGraphicFramePr>
          <p:nvPr/>
        </p:nvGraphicFramePr>
        <p:xfrm>
          <a:off x="825500" y="3581400"/>
          <a:ext cx="2228850" cy="1295400"/>
        </p:xfrm>
        <a:graphic>
          <a:graphicData uri="http://schemas.openxmlformats.org/drawingml/2006/table">
            <a:tbl>
              <a:tblPr/>
              <a:tblGrid>
                <a:gridCol w="222885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Interregional Centre for Data Processing and Dissemination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staff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40" name="Group 76"/>
          <p:cNvGraphicFramePr>
            <a:graphicFrameLocks noGrp="1"/>
          </p:cNvGraphicFramePr>
          <p:nvPr/>
        </p:nvGraphicFramePr>
        <p:xfrm>
          <a:off x="3797300" y="3581400"/>
          <a:ext cx="2393950" cy="1219200"/>
        </p:xfrm>
        <a:graphic>
          <a:graphicData uri="http://schemas.openxmlformats.org/drawingml/2006/table">
            <a:tbl>
              <a:tblPr/>
              <a:tblGrid>
                <a:gridCol w="239395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R&amp;D Institute of Social and Economic Statistics Issues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staff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41" name="Group 77"/>
          <p:cNvGraphicFramePr>
            <a:graphicFrameLocks noGrp="1"/>
          </p:cNvGraphicFramePr>
          <p:nvPr/>
        </p:nvGraphicFramePr>
        <p:xfrm>
          <a:off x="6686550" y="3581400"/>
          <a:ext cx="2393950" cy="1219200"/>
        </p:xfrm>
        <a:graphic>
          <a:graphicData uri="http://schemas.openxmlformats.org/drawingml/2006/table">
            <a:tbl>
              <a:tblPr/>
              <a:tblGrid>
                <a:gridCol w="239395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Technological and Engineering Institute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staff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79" name="Group 115"/>
          <p:cNvGraphicFramePr>
            <a:graphicFrameLocks noGrp="1"/>
          </p:cNvGraphicFramePr>
          <p:nvPr/>
        </p:nvGraphicFramePr>
        <p:xfrm>
          <a:off x="4375150" y="5156200"/>
          <a:ext cx="4210050" cy="920496"/>
        </p:xfrm>
        <a:graphic>
          <a:graphicData uri="http://schemas.openxmlformats.org/drawingml/2006/table">
            <a:tbl>
              <a:tblPr/>
              <a:tblGrid>
                <a:gridCol w="42100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Interviewers network</a:t>
                      </a:r>
                      <a:endParaRPr kumimoji="0" 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 staff for price surveys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 staff for household surveys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82" name="Rectangle 118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1143000"/>
            <a:ext cx="8915400" cy="749300"/>
          </a:xfrm>
        </p:spPr>
        <p:txBody>
          <a:bodyPr/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Rosstat System</a:t>
            </a:r>
            <a:r>
              <a:rPr lang="ru-RU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1384" name="Rectangle 120"/>
          <p:cNvSpPr>
            <a:spLocks noChangeArrowheads="1"/>
          </p:cNvSpPr>
          <p:nvPr/>
        </p:nvSpPr>
        <p:spPr bwMode="auto">
          <a:xfrm>
            <a:off x="4581525" y="3248025"/>
            <a:ext cx="990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1383" name="Picture 1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77800"/>
            <a:ext cx="1568450" cy="763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6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>
                <a:latin typeface="Bookman Old Style" pitchFamily="18" charset="0"/>
              </a:rPr>
              <a:t>Main Goals</a:t>
            </a:r>
            <a:endParaRPr lang="ru-RU" sz="3400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3081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/>
            <a:r>
              <a:rPr lang="en-US" sz="2000" b="1" dirty="0" smtClean="0"/>
              <a:t>Provision</a:t>
            </a:r>
            <a:r>
              <a:rPr lang="en-US" sz="2000" dirty="0" smtClean="0"/>
              <a:t> of timely and reliable official statistical information to all types of users including state power, public organizations, academia, experts, citizens. </a:t>
            </a:r>
            <a:endParaRPr lang="ru-RU" sz="2000" dirty="0" smtClean="0"/>
          </a:p>
          <a:p>
            <a:pPr lvl="0"/>
            <a:r>
              <a:rPr lang="en-US" sz="2000" b="1" dirty="0" smtClean="0"/>
              <a:t>Conduction </a:t>
            </a:r>
            <a:r>
              <a:rPr lang="en-US" sz="2000" dirty="0" smtClean="0"/>
              <a:t>of censuses and specialized surveys to realize Federal Plan of Statistical Works.</a:t>
            </a:r>
            <a:endParaRPr lang="ru-RU" sz="2000" dirty="0" smtClean="0"/>
          </a:p>
          <a:p>
            <a:pPr lvl="0"/>
            <a:r>
              <a:rPr lang="en-US" sz="2000" b="1" dirty="0" smtClean="0"/>
              <a:t>Creation</a:t>
            </a:r>
            <a:r>
              <a:rPr lang="en-US" sz="2000" dirty="0" smtClean="0"/>
              <a:t> of information base for monitoring of implementation of President and Government decisions and for estimation of state and regional power effectiveness.</a:t>
            </a:r>
            <a:endParaRPr lang="ru-RU" sz="2000" dirty="0" smtClean="0"/>
          </a:p>
          <a:p>
            <a:pPr lvl="0"/>
            <a:r>
              <a:rPr lang="en-US" sz="2000" b="1" dirty="0" err="1" smtClean="0"/>
              <a:t>Informatization</a:t>
            </a:r>
            <a:r>
              <a:rPr lang="en-US" sz="2000" dirty="0" smtClean="0"/>
              <a:t> of collection, processing and dissemination of data including realization of open data principles.</a:t>
            </a:r>
            <a:endParaRPr lang="ru-RU" sz="2000" dirty="0" smtClean="0"/>
          </a:p>
          <a:p>
            <a:pPr lvl="0"/>
            <a:r>
              <a:rPr lang="en-US" sz="2000" dirty="0" smtClean="0"/>
              <a:t>Further </a:t>
            </a:r>
            <a:r>
              <a:rPr lang="en-US" sz="2000" b="1" dirty="0" smtClean="0"/>
              <a:t>harmonization </a:t>
            </a:r>
            <a:r>
              <a:rPr lang="en-US" sz="2000" dirty="0" smtClean="0"/>
              <a:t>with international statistical standards.</a:t>
            </a:r>
            <a:endParaRPr lang="ru-RU" sz="2000" dirty="0" smtClean="0"/>
          </a:p>
          <a:p>
            <a:r>
              <a:rPr lang="en-US" sz="2000" b="1" dirty="0" smtClean="0"/>
              <a:t>Improvement</a:t>
            </a:r>
            <a:r>
              <a:rPr lang="en-US" sz="2000" dirty="0" smtClean="0"/>
              <a:t> of openness and transparency of Rosstat itself, its official data produced, methodology and also organization of wide public consultations and debates.</a:t>
            </a: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ChangeArrowheads="1"/>
          </p:cNvSpPr>
          <p:nvPr/>
        </p:nvSpPr>
        <p:spPr bwMode="auto">
          <a:xfrm>
            <a:off x="232173" y="676275"/>
            <a:ext cx="9439936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600" b="1" dirty="0" smtClean="0">
                <a:solidFill>
                  <a:srgbClr val="000000"/>
                </a:solidFill>
                <a:latin typeface="Bookman Old Style" pitchFamily="18" charset="0"/>
              </a:rPr>
              <a:t>Challenges of Russian Statistics in 1990s </a:t>
            </a:r>
            <a:endParaRPr lang="ru-RU" sz="26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28229" y="1844675"/>
            <a:ext cx="4524771" cy="221138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970" y="1627188"/>
            <a:ext cx="316693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/>
              <a:t>I</a:t>
            </a:r>
            <a:r>
              <a:rPr lang="en-US" sz="1600" dirty="0" smtClean="0"/>
              <a:t>ntegration</a:t>
            </a:r>
            <a:r>
              <a:rPr lang="en-US" sz="1600" b="1" dirty="0" smtClean="0"/>
              <a:t> </a:t>
            </a:r>
            <a:r>
              <a:rPr lang="en-US" sz="1600" dirty="0" smtClean="0"/>
              <a:t>into Global Economy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en-US" sz="2000" b="1" dirty="0" smtClean="0"/>
              <a:t>P</a:t>
            </a:r>
            <a:r>
              <a:rPr lang="en-US" sz="1600" dirty="0" smtClean="0"/>
              <a:t>rivatization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en-US" sz="2000" b="1" dirty="0" smtClean="0"/>
              <a:t>P</a:t>
            </a:r>
            <a:r>
              <a:rPr lang="en-US" sz="1600" dirty="0" smtClean="0"/>
              <a:t>romotion of </a:t>
            </a:r>
          </a:p>
          <a:p>
            <a:pPr>
              <a:defRPr/>
            </a:pPr>
            <a:r>
              <a:rPr lang="en-US" sz="1600" dirty="0" smtClean="0"/>
              <a:t>entrepreneurship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en-US" sz="2000" b="1" dirty="0" smtClean="0"/>
              <a:t>L</a:t>
            </a:r>
            <a:r>
              <a:rPr lang="en-US" sz="1600" dirty="0" smtClean="0"/>
              <a:t>iberalization of trade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en-US" sz="2000" b="1" dirty="0" smtClean="0"/>
              <a:t>U</a:t>
            </a:r>
            <a:r>
              <a:rPr lang="en-US" sz="1600" dirty="0" smtClean="0"/>
              <a:t>nemployment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en-US" sz="2000" b="1" dirty="0" smtClean="0"/>
              <a:t>I</a:t>
            </a:r>
            <a:r>
              <a:rPr lang="en-US" sz="1600" dirty="0" smtClean="0"/>
              <a:t>nflation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en-US" sz="2000" b="1" dirty="0" smtClean="0"/>
              <a:t>P</a:t>
            </a:r>
            <a:r>
              <a:rPr lang="en-US" sz="1600" dirty="0" smtClean="0"/>
              <a:t>overty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en-US" sz="2000" b="1" dirty="0" smtClean="0"/>
              <a:t>L</a:t>
            </a:r>
            <a:r>
              <a:rPr lang="en-US" sz="1600" dirty="0" smtClean="0"/>
              <a:t>abor migration</a:t>
            </a:r>
            <a:endParaRPr lang="ru-RU" sz="1600" dirty="0"/>
          </a:p>
          <a:p>
            <a:pPr marL="285750" indent="-285750">
              <a:buFontTx/>
              <a:buChar char="-"/>
              <a:defRPr/>
            </a:pPr>
            <a:endParaRPr lang="ru-RU" dirty="0"/>
          </a:p>
          <a:p>
            <a:pPr marL="285750" indent="-285750">
              <a:buFontTx/>
              <a:buChar char="-"/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59258" y="3092451"/>
            <a:ext cx="2612363" cy="14398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Reform of Russian Stat. System 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1991-2012</a:t>
            </a:r>
            <a:endParaRPr lang="ru-RU" sz="2000" b="1" dirty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2369" y="1563688"/>
            <a:ext cx="362704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smtClean="0"/>
              <a:t>I</a:t>
            </a:r>
            <a:r>
              <a:rPr lang="en-US" sz="1600" dirty="0" smtClean="0"/>
              <a:t>mplementation of international standards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ru-RU" sz="1600" dirty="0"/>
              <a:t>	</a:t>
            </a:r>
            <a:r>
              <a:rPr lang="en-US" sz="1600" b="1" dirty="0" smtClean="0"/>
              <a:t>SNA </a:t>
            </a:r>
            <a:r>
              <a:rPr lang="en-US" sz="1600" dirty="0" smtClean="0"/>
              <a:t>introduction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ru-RU" sz="1600" dirty="0"/>
              <a:t>	</a:t>
            </a:r>
            <a:r>
              <a:rPr lang="en-US" sz="2000" b="1" dirty="0" smtClean="0"/>
              <a:t>D</a:t>
            </a:r>
            <a:r>
              <a:rPr lang="en-US" sz="1600" dirty="0" smtClean="0"/>
              <a:t>evelopment of new 	statistical areas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ru-RU" sz="1600" dirty="0"/>
              <a:t>	</a:t>
            </a:r>
            <a:r>
              <a:rPr lang="en-US" sz="2000" b="1" dirty="0" smtClean="0"/>
              <a:t>C</a:t>
            </a:r>
            <a:r>
              <a:rPr lang="en-US" sz="1600" dirty="0" smtClean="0"/>
              <a:t>ompilation of new 	indicators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r>
              <a:rPr lang="ru-RU" sz="1600" dirty="0"/>
              <a:t>	</a:t>
            </a:r>
            <a:r>
              <a:rPr lang="en-US" sz="2000" b="1" dirty="0" smtClean="0"/>
              <a:t>D</a:t>
            </a:r>
            <a:r>
              <a:rPr lang="en-US" sz="1600" dirty="0" smtClean="0"/>
              <a:t>evelopment of new 	methods</a:t>
            </a:r>
            <a:endParaRPr lang="ru-RU" sz="1600" dirty="0"/>
          </a:p>
          <a:p>
            <a:pPr>
              <a:defRPr/>
            </a:pPr>
            <a:endParaRPr lang="ru-RU" sz="1600" dirty="0"/>
          </a:p>
          <a:p>
            <a:pPr>
              <a:defRPr/>
            </a:pPr>
            <a:endParaRPr lang="en-US" sz="1600" b="1" dirty="0" smtClean="0"/>
          </a:p>
          <a:p>
            <a:pPr>
              <a:defRPr/>
            </a:pPr>
            <a:r>
              <a:rPr lang="en-US" sz="2000" b="1" dirty="0" smtClean="0"/>
              <a:t>B</a:t>
            </a:r>
            <a:r>
              <a:rPr lang="en-US" sz="1600" dirty="0" smtClean="0"/>
              <a:t>etter openness and transparency</a:t>
            </a:r>
            <a:endParaRPr lang="ru-RU" sz="1600" dirty="0"/>
          </a:p>
          <a:p>
            <a:pPr marL="285750" indent="-285750">
              <a:buFontTx/>
              <a:buChar char="-"/>
              <a:defRPr/>
            </a:pPr>
            <a:endParaRPr lang="ru-RU" dirty="0"/>
          </a:p>
        </p:txBody>
      </p:sp>
      <p:sp>
        <p:nvSpPr>
          <p:cNvPr id="31" name="Стрелка вправо 30"/>
          <p:cNvSpPr/>
          <p:nvPr/>
        </p:nvSpPr>
        <p:spPr>
          <a:xfrm rot="2309141">
            <a:off x="2366433" y="2393951"/>
            <a:ext cx="1135063" cy="595313"/>
          </a:xfrm>
          <a:prstGeom prst="rightArrow">
            <a:avLst>
              <a:gd name="adj1" fmla="val 5622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289044" y="3462339"/>
            <a:ext cx="870215" cy="700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19535069">
            <a:off x="2290763" y="4537076"/>
            <a:ext cx="1160860" cy="747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5888567" y="3365500"/>
            <a:ext cx="870215" cy="700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2309141">
            <a:off x="5756143" y="4667251"/>
            <a:ext cx="1135063" cy="593725"/>
          </a:xfrm>
          <a:prstGeom prst="rightArrow">
            <a:avLst>
              <a:gd name="adj1" fmla="val 5622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19535069">
            <a:off x="5768182" y="2427288"/>
            <a:ext cx="1160860" cy="747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DF52BE4-C105-4887-B570-36E171979DC0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7338" y="620713"/>
            <a:ext cx="9081161" cy="966787"/>
          </a:xfrm>
        </p:spPr>
        <p:txBody>
          <a:bodyPr/>
          <a:lstStyle/>
          <a:p>
            <a:r>
              <a:rPr lang="en-US" sz="2200" b="1" dirty="0" smtClean="0"/>
              <a:t>Milestones of Russian Statistics Reform (harmonization)</a:t>
            </a:r>
            <a:endParaRPr lang="ru-RU" sz="2200" dirty="0" smtClean="0"/>
          </a:p>
        </p:txBody>
      </p:sp>
      <p:pic>
        <p:nvPicPr>
          <p:cNvPr id="68611" name="Picture 4" descr="shap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2" y="214313"/>
            <a:ext cx="9594718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676798" y="1773238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>
                <a:cs typeface="Times New Roman" pitchFamily="18" charset="0"/>
              </a:rPr>
              <a:t>1992 Consumer Price Index</a:t>
            </a:r>
            <a:r>
              <a:rPr lang="ru-RU" sz="1600" b="1"/>
              <a:t>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676798" y="2276476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1992 Labor Force Survey</a:t>
            </a:r>
            <a:endParaRPr lang="ru-RU" sz="1600" b="1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676798" y="2781301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1992 Index of Industrial Production</a:t>
            </a:r>
            <a:endParaRPr lang="ru-RU" sz="1600" b="1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676798" y="3284539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1995 Statistical Business Register</a:t>
            </a:r>
            <a:endParaRPr lang="ru-RU" sz="1600" b="1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676798" y="3789364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1995 Basic Input-Output Tables</a:t>
            </a:r>
            <a:endParaRPr lang="ru-RU" sz="1600" b="1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676798" y="4797426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1997 System of National Accounts</a:t>
            </a:r>
            <a:endParaRPr lang="ru-RU" sz="1600" b="1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676798" y="5300664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2001 Classification of Economic Activities </a:t>
            </a:r>
            <a:r>
              <a:rPr lang="en-US" sz="1200" b="1"/>
              <a:t>(NACE-Harmonized)</a:t>
            </a:r>
            <a:endParaRPr lang="ru-RU" sz="1200" b="1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1676798" y="5805489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2007 Statistical Law</a:t>
            </a:r>
            <a:endParaRPr lang="ru-RU" sz="1200" b="1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676798" y="4292601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1996 Sample Surveys of Small Business</a:t>
            </a:r>
            <a:endParaRPr lang="ru-RU" sz="1600" b="1"/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1676798" y="6308726"/>
            <a:ext cx="6241123" cy="358775"/>
          </a:xfrm>
          <a:prstGeom prst="rect">
            <a:avLst/>
          </a:prstGeom>
          <a:gradFill rotWithShape="1">
            <a:gsLst>
              <a:gs pos="0">
                <a:srgbClr val="DEF1F2"/>
              </a:gs>
              <a:gs pos="100000">
                <a:srgbClr val="DEF1F2">
                  <a:gamma/>
                  <a:tint val="16078"/>
                  <a:invGamma/>
                </a:srgbClr>
              </a:gs>
            </a:gsLst>
            <a:lin ang="5400000" scaled="1"/>
          </a:gradFill>
          <a:ln w="9525" algn="ctr">
            <a:solidFill>
              <a:srgbClr val="6F85AC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lIns="36000" rIns="36000"/>
          <a:lstStyle/>
          <a:p>
            <a:pPr marL="457200" indent="-457200" algn="ctr"/>
            <a:r>
              <a:rPr lang="en-US" sz="1600" b="1"/>
              <a:t>2011 System of federal socio-demographic observation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931C-FD8E-4E45-8D00-00C78A9CA16A}" type="slidenum">
              <a:rPr lang="ru-RU"/>
              <a:pPr/>
              <a:t>9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>
                <a:latin typeface="Bookman Old Style" pitchFamily="18" charset="0"/>
              </a:rPr>
              <a:t>Main Principles of New Integrated Information System</a:t>
            </a:r>
            <a:endParaRPr lang="ru-RU" sz="3400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308100"/>
            <a:ext cx="9271000" cy="46609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lvl="0"/>
            <a:r>
              <a:rPr lang="en-US" sz="2600" dirty="0" smtClean="0"/>
              <a:t>Multiple applications, </a:t>
            </a:r>
            <a:r>
              <a:rPr lang="en-US" sz="2600" b="1" dirty="0" smtClean="0"/>
              <a:t>unification</a:t>
            </a:r>
            <a:r>
              <a:rPr lang="en-US" sz="2600" dirty="0" smtClean="0"/>
              <a:t> of operational processes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en-US" sz="2600" b="1" dirty="0" smtClean="0"/>
              <a:t>Centralization</a:t>
            </a:r>
            <a:r>
              <a:rPr lang="en-US" sz="2600" dirty="0" smtClean="0"/>
              <a:t> of data processing</a:t>
            </a:r>
          </a:p>
          <a:p>
            <a:pPr lvl="0"/>
            <a:endParaRPr lang="ru-RU" sz="800" dirty="0" smtClean="0"/>
          </a:p>
          <a:p>
            <a:pPr lvl="0"/>
            <a:r>
              <a:rPr lang="en-US" sz="2600" dirty="0" smtClean="0"/>
              <a:t>High </a:t>
            </a:r>
            <a:r>
              <a:rPr lang="en-US" sz="2600" b="1" dirty="0" smtClean="0"/>
              <a:t>accessibility</a:t>
            </a:r>
            <a:r>
              <a:rPr lang="en-US" sz="2600" dirty="0" smtClean="0"/>
              <a:t> of data</a:t>
            </a:r>
          </a:p>
          <a:p>
            <a:pPr lvl="0"/>
            <a:endParaRPr lang="ru-RU" sz="800" dirty="0" smtClean="0"/>
          </a:p>
          <a:p>
            <a:pPr lvl="0"/>
            <a:r>
              <a:rPr lang="en-US" sz="2600" dirty="0" smtClean="0"/>
              <a:t>Use of integrated system of </a:t>
            </a:r>
            <a:r>
              <a:rPr lang="en-US" sz="2600" b="1" dirty="0" smtClean="0"/>
              <a:t>metadata</a:t>
            </a:r>
          </a:p>
          <a:p>
            <a:pPr lvl="0"/>
            <a:endParaRPr lang="ru-RU" sz="800" dirty="0" smtClean="0"/>
          </a:p>
          <a:p>
            <a:pPr lvl="0"/>
            <a:r>
              <a:rPr lang="en-US" sz="2600" dirty="0" smtClean="0"/>
              <a:t>High information </a:t>
            </a:r>
            <a:r>
              <a:rPr lang="en-US" sz="2600" b="1" dirty="0" smtClean="0"/>
              <a:t>security</a:t>
            </a:r>
          </a:p>
          <a:p>
            <a:pPr lvl="0"/>
            <a:endParaRPr lang="ru-RU" sz="800" dirty="0" smtClean="0"/>
          </a:p>
          <a:p>
            <a:pPr lvl="0"/>
            <a:r>
              <a:rPr lang="en-US" sz="2600" dirty="0" smtClean="0"/>
              <a:t>Centralization of planning, monitoring and management</a:t>
            </a:r>
            <a:endParaRPr lang="ru-RU" sz="2600" dirty="0"/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3300" y="0"/>
            <a:ext cx="128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7263</TotalTime>
  <Words>833</Words>
  <Application>Microsoft Office PowerPoint</Application>
  <PresentationFormat>Лист A4 (210x297 мм)</PresentationFormat>
  <Paragraphs>301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Профиль</vt:lpstr>
      <vt:lpstr>3_Поток</vt:lpstr>
      <vt:lpstr>Слайд 1</vt:lpstr>
      <vt:lpstr>Plan of Presentation</vt:lpstr>
      <vt:lpstr>Centralized Statistical System with Elements of Decentralization</vt:lpstr>
      <vt:lpstr>Mechanism of Centralization </vt:lpstr>
      <vt:lpstr>Rosstat System </vt:lpstr>
      <vt:lpstr>Main Goals</vt:lpstr>
      <vt:lpstr>Слайд 7</vt:lpstr>
      <vt:lpstr>Milestones of Russian Statistics Reform (harmonization)</vt:lpstr>
      <vt:lpstr>Main Principles of New Integrated Information System</vt:lpstr>
      <vt:lpstr>Integrated Framework of Collection, Processing, Storage and Provision of Information (subsystems)</vt:lpstr>
      <vt:lpstr>Realization of Federal Plan  of Statistical Works and Production Plan</vt:lpstr>
      <vt:lpstr>Electronic Data Description </vt:lpstr>
      <vt:lpstr>Scheme of Data Collection and Processing</vt:lpstr>
      <vt:lpstr>Quick Dissemination</vt:lpstr>
      <vt:lpstr>Drivers of Modernization</vt:lpstr>
      <vt:lpstr>Elements of Modernization  in Data Production</vt:lpstr>
      <vt:lpstr>Elements of Modernization  in Data Production (cont’d 1)</vt:lpstr>
      <vt:lpstr>Elements of Modernization  in Data Production (cont’d 2)</vt:lpstr>
      <vt:lpstr>Слайд 19</vt:lpstr>
      <vt:lpstr>GSBPM</vt:lpstr>
      <vt:lpstr>Слайд 21</vt:lpstr>
    </vt:vector>
  </TitlesOfParts>
  <Company>GKS 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236</cp:revision>
  <dcterms:created xsi:type="dcterms:W3CDTF">2007-02-08T14:38:39Z</dcterms:created>
  <dcterms:modified xsi:type="dcterms:W3CDTF">2013-10-24T15:15:51Z</dcterms:modified>
</cp:coreProperties>
</file>